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7"/>
  </p:notesMasterIdLst>
  <p:sldIdLst>
    <p:sldId id="274" r:id="rId3"/>
    <p:sldId id="277" r:id="rId4"/>
    <p:sldId id="276" r:id="rId5"/>
    <p:sldId id="278" r:id="rId6"/>
    <p:sldId id="279" r:id="rId7"/>
    <p:sldId id="280" r:id="rId8"/>
    <p:sldId id="281" r:id="rId9"/>
    <p:sldId id="282" r:id="rId10"/>
    <p:sldId id="283" r:id="rId11"/>
    <p:sldId id="275" r:id="rId12"/>
    <p:sldId id="258" r:id="rId13"/>
    <p:sldId id="285" r:id="rId14"/>
    <p:sldId id="267" r:id="rId15"/>
    <p:sldId id="284" r:id="rId16"/>
    <p:sldId id="270" r:id="rId17"/>
    <p:sldId id="286" r:id="rId18"/>
    <p:sldId id="269" r:id="rId19"/>
    <p:sldId id="287" r:id="rId20"/>
    <p:sldId id="268" r:id="rId21"/>
    <p:sldId id="288" r:id="rId22"/>
    <p:sldId id="271" r:id="rId23"/>
    <p:sldId id="289" r:id="rId24"/>
    <p:sldId id="272" r:id="rId25"/>
    <p:sldId id="29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76" d="100"/>
          <a:sy n="76" d="100"/>
        </p:scale>
        <p:origin x="144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925A17EF-115B-4BB9-BF42-426DFD9E898A}" type="datetimeFigureOut">
              <a:rPr lang="en-US" smtClean="0"/>
              <a:pPr/>
              <a:t>9/18/2017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7C4E7652-46AF-4259-BAE2-54978EA077CD}" type="slidenum">
              <a:rPr lang="en-US" smtClean="0"/>
              <a:pPr/>
              <a:t>‹#›</a:t>
            </a:fld>
            <a:endParaRPr lang="en-US"/>
          </a:p>
        </p:txBody>
      </p:sp>
    </p:spTree>
    <p:extLst>
      <p:ext uri="{BB962C8B-B14F-4D97-AF65-F5344CB8AC3E}">
        <p14:creationId xmlns:p14="http://schemas.microsoft.com/office/powerpoint/2010/main" val="4162220612"/>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4E7652-46AF-4259-BAE2-54978EA077CD}" type="slidenum">
              <a:rPr lang="en-US" smtClean="0"/>
              <a:pPr/>
              <a:t>11</a:t>
            </a:fld>
            <a:endParaRPr lang="en-US"/>
          </a:p>
        </p:txBody>
      </p:sp>
    </p:spTree>
    <p:extLst>
      <p:ext uri="{BB962C8B-B14F-4D97-AF65-F5344CB8AC3E}">
        <p14:creationId xmlns:p14="http://schemas.microsoft.com/office/powerpoint/2010/main" val="3482731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Shap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Title 7"/>
          <p:cNvSpPr>
            <a:spLocks noGrp="1"/>
          </p:cNvSpPr>
          <p:nvPr>
            <p:ph type="ctrTitle"/>
          </p:nvPr>
        </p:nvSpPr>
        <p:spPr>
          <a:xfrm>
            <a:off x="540544" y="776288"/>
            <a:ext cx="8062912" cy="1470025"/>
          </a:xfrm>
        </p:spPr>
        <p:txBody>
          <a:bodyPr anchor="b"/>
          <a:lstStyle>
            <a:lvl1pPr algn="r">
              <a:defRPr sz="4500"/>
            </a:lvl1pPr>
          </a:lstStyle>
          <a:p>
            <a:r>
              <a:rPr lang="en-US"/>
              <a:t>Click to edit Master title style</a:t>
            </a:r>
            <a:endParaRPr lang="en-US" dirty="0"/>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dirty="0"/>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pPr algn="r"/>
            <a:fld id="{A2E209FB-7A34-414B-812A-BCC5C4256F49}" type="datetime1">
              <a:rPr lang="en-US" smtClean="0"/>
              <a:pPr algn="r"/>
              <a:t>9/18/2017</a:t>
            </a:fld>
            <a:endParaRPr lang="en-US" sz="1000" dirty="0"/>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pPr algn="r"/>
            <a:endParaRPr lang="en-US" sz="1100" dirty="0"/>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pPr algn="ctr"/>
            <a:fld id="{49598980-D22C-4904-9F8F-3DB09B2ECD84}" type="slidenum">
              <a:rPr lang="en-US" sz="1300" smtClean="0">
                <a:solidFill>
                  <a:srgbClr val="FFFFFF"/>
                </a:solidFill>
              </a:rPr>
              <a:pPr algn="ctr"/>
              <a:t>‹#›</a:t>
            </a:fld>
            <a:endParaRPr lang="en-US" sz="1300" dirty="0">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a:t>Click to edit Master title style</a:t>
            </a:r>
          </a:p>
        </p:txBody>
      </p:sp>
      <p:sp>
        <p:nvSpPr>
          <p:cNvPr id="3" name="Content Placeholder 2"/>
          <p:cNvSpPr>
            <a:spLocks noGrp="1"/>
          </p:cNvSpPr>
          <p:nvPr>
            <p:ph idx="1"/>
          </p:nvPr>
        </p:nvSpPr>
        <p:spPr>
          <a:xfrm>
            <a:off x="457200" y="1882808"/>
            <a:ext cx="8229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791456" y="6480048"/>
            <a:ext cx="2133600" cy="301752"/>
          </a:xfrm>
        </p:spPr>
        <p:txBody>
          <a:bodyPr/>
          <a:lstStyle/>
          <a:p>
            <a:fld id="{543322F5-8315-491F-87B4-2E3F0268E3B6}" type="datetime1">
              <a:rPr lang="en-US" smtClean="0"/>
              <a:pPr/>
              <a:t>9/18/2017</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FEA1243F-3000-4347-94A4-FBDEAD3122C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Shap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ight Triangle 8"/>
          <p:cNvSpPr/>
          <p:nvPr/>
        </p:nvSpPr>
        <p:spPr>
          <a:xfrm flipV="1">
            <a:off x="7034" y="7034"/>
            <a:ext cx="9129932" cy="6836899"/>
          </a:xfrm>
          <a:prstGeom prst="rtTriangle">
            <a:avLst/>
          </a:prstGeom>
          <a:gradFill flip="none" rotWithShape="1">
            <a:gsLst>
              <a:gs pos="0">
                <a:schemeClr val="tx1">
                  <a:tint val="95000"/>
                  <a:satMod val="200000"/>
                  <a:alpha val="10000"/>
                </a:schemeClr>
              </a:gs>
              <a:gs pos="70000">
                <a:schemeClr val="tx1">
                  <a:tint val="80000"/>
                  <a:satMod val="200000"/>
                  <a:alpha val="8000"/>
                </a:schemeClr>
              </a:gs>
              <a:gs pos="100000">
                <a:schemeClr val="tx1">
                  <a:tint val="50000"/>
                  <a:satMod val="175000"/>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4" name="Date Placeholder 3"/>
          <p:cNvSpPr>
            <a:spLocks noGrp="1"/>
          </p:cNvSpPr>
          <p:nvPr>
            <p:ph type="dt" sz="half" idx="10"/>
          </p:nvPr>
        </p:nvSpPr>
        <p:spPr>
          <a:xfrm>
            <a:off x="6955632" y="6477000"/>
            <a:ext cx="2133600" cy="304800"/>
          </a:xfrm>
        </p:spPr>
        <p:txBody>
          <a:bodyPr/>
          <a:lstStyle/>
          <a:p>
            <a:fld id="{CAC850C8-E7C9-4F2C-A162-59CF68B1B13C}" type="datetime1">
              <a:rPr lang="en-US" smtClean="0"/>
              <a:pPr/>
              <a:t>9/18/2017</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FEA1243F-3000-4347-94A4-FBDEAD3122C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a:t>Click to edit Master title style</a:t>
            </a:r>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4791456" y="6480969"/>
            <a:ext cx="2133600" cy="301752"/>
          </a:xfrm>
        </p:spPr>
        <p:txBody>
          <a:bodyPr/>
          <a:lstStyle/>
          <a:p>
            <a:fld id="{E2E9192D-7D89-47BF-B02C-29AE4CEF5323}" type="datetime1">
              <a:rPr lang="en-US" smtClean="0"/>
              <a:pPr/>
              <a:t>9/18/2017</a:t>
            </a:fld>
            <a:endParaRPr lang="en-US" dirty="0"/>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FEA1243F-3000-4347-94A4-FBDEAD3122C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768" y="352044"/>
            <a:ext cx="1066800" cy="6153912"/>
          </a:xfrm>
        </p:spPr>
        <p:txBody>
          <a:bodyPr vert="vert270" anchor="b"/>
          <a:lstStyle>
            <a:lvl1pPr marL="0" algn="ctr">
              <a:defRPr sz="3300" b="1">
                <a:ln w="6350">
                  <a:solidFill>
                    <a:schemeClr val="tx1"/>
                  </a:solidFill>
                </a:ln>
                <a:solidFill>
                  <a:schemeClr val="tx1"/>
                </a:solidFill>
              </a:defRPr>
            </a:lvl1pPr>
          </a:lstStyle>
          <a:p>
            <a:r>
              <a:rPr lang="en-US" dirty="0"/>
              <a:t>Click to edit Master title style3</a:t>
            </a:r>
          </a:p>
        </p:txBody>
      </p:sp>
      <p:sp>
        <p:nvSpPr>
          <p:cNvPr id="3" name="Text Placeholder 2"/>
          <p:cNvSpPr>
            <a:spLocks noGrp="1"/>
          </p:cNvSpPr>
          <p:nvPr>
            <p:ph type="body" idx="1"/>
          </p:nvPr>
        </p:nvSpPr>
        <p:spPr>
          <a:xfrm>
            <a:off x="1171576" y="352044"/>
            <a:ext cx="502920" cy="3017520"/>
          </a:xfrm>
          <a:solidFill>
            <a:schemeClr val="bg1"/>
          </a:solidFill>
          <a:ln w="12700">
            <a:noFill/>
          </a:ln>
        </p:spPr>
        <p:txBody>
          <a:bodyPr vert="vert270" anchor="ctr"/>
          <a:lstStyle>
            <a:lvl1pPr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71576" y="3488436"/>
            <a:ext cx="502920" cy="3017520"/>
          </a:xfrm>
          <a:solidFill>
            <a:schemeClr val="bg1"/>
          </a:solidFill>
          <a:ln w="12700">
            <a:noFill/>
          </a:ln>
        </p:spPr>
        <p:txBody>
          <a:bodyPr vert="vert270" anchor="ctr"/>
          <a:lstStyle>
            <a:lvl1pPr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4"/>
          <p:cNvSpPr>
            <a:spLocks noGrp="1"/>
          </p:cNvSpPr>
          <p:nvPr>
            <p:ph sz="quarter" idx="3"/>
          </p:nvPr>
        </p:nvSpPr>
        <p:spPr>
          <a:xfrm>
            <a:off x="1828800" y="352044"/>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1828800" y="3488436"/>
            <a:ext cx="6858000" cy="3017520"/>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4791456" y="6480969"/>
            <a:ext cx="2130552" cy="301752"/>
          </a:xfrm>
        </p:spPr>
        <p:txBody>
          <a:bodyPr/>
          <a:lstStyle/>
          <a:p>
            <a:fld id="{4AEBA9AF-F1C1-4FDF-9348-FB02DE1BEFCE}" type="datetime1">
              <a:rPr lang="en-US" smtClean="0"/>
              <a:pPr/>
              <a:t>9/18/2017</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pPr algn="ctr"/>
            <a:fld id="{FEA1243F-3000-4347-94A4-FBDEAD3122CB}" type="slidenum">
              <a:rPr lang="en-US" smtClean="0"/>
              <a:pPr algn="ct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a:t>Click to edit Master title style</a:t>
            </a:r>
          </a:p>
        </p:txBody>
      </p:sp>
      <p:sp>
        <p:nvSpPr>
          <p:cNvPr id="3" name="Date Placeholder 2"/>
          <p:cNvSpPr>
            <a:spLocks noGrp="1"/>
          </p:cNvSpPr>
          <p:nvPr>
            <p:ph type="dt" sz="half" idx="10"/>
          </p:nvPr>
        </p:nvSpPr>
        <p:spPr/>
        <p:txBody>
          <a:bodyPr/>
          <a:lstStyle/>
          <a:p>
            <a:fld id="{4909DCD6-8107-480F-9A5B-88D74ACC9ACE}" type="datetime1">
              <a:rPr lang="en-US" smtClean="0"/>
              <a:pPr/>
              <a:t>9/18/2017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A1243F-3000-4347-94A4-FBDEAD3122C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E3C3F34B-1E76-4A74-B05B-C7E9FDCE7086}" type="datetime1">
              <a:rPr lang="en-US" smtClean="0"/>
              <a:pPr/>
              <a:t>9/18/2017</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FEA1243F-3000-4347-94A4-FBDEAD3122C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35B0FF7-8660-4A38-9AF0-4D43C21C83DF}" type="datetime1">
              <a:rPr lang="en-US" smtClean="0"/>
              <a:pPr/>
              <a:t>9/18/2017</a:t>
            </a:fld>
            <a:endParaRPr lang="en-US" sz="900"/>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sz="900" dirty="0"/>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FEA1243F-3000-4347-94A4-FBDEAD3122CB}" type="slidenum">
              <a:rPr lang="en-US" sz="900" smtClean="0"/>
              <a:pPr/>
              <a:t>‹#›</a:t>
            </a:fld>
            <a:endParaRPr lang="en-US" sz="90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207168"/>
            <a:ext cx="914400" cy="6400800"/>
          </a:xfrm>
        </p:spPr>
        <p:txBody>
          <a:bodyPr vert="vert270" anchor="b"/>
          <a:lstStyle>
            <a:lvl1pPr marL="0" algn="l">
              <a:buNone/>
              <a:defRPr sz="3000" b="0" cap="all" baseline="0"/>
            </a:lvl1pPr>
          </a:lstStyle>
          <a:p>
            <a:r>
              <a:rPr lang="en-US"/>
              <a:t>Click to edit Master title style</a:t>
            </a:r>
            <a:endParaRPr lang="en-US" dirty="0"/>
          </a:p>
        </p:txBody>
      </p:sp>
      <p:sp>
        <p:nvSpPr>
          <p:cNvPr id="3" name="Picture Placeholder 2"/>
          <p:cNvSpPr>
            <a:spLocks noGrp="1"/>
          </p:cNvSpPr>
          <p:nvPr>
            <p:ph type="pic" idx="1"/>
          </p:nvPr>
        </p:nvSpPr>
        <p:spPr>
          <a:xfrm>
            <a:off x="1135856" y="381000"/>
            <a:ext cx="7315200" cy="5486400"/>
          </a:xfrm>
          <a:solidFill>
            <a:schemeClr val="bg2">
              <a:shade val="50000"/>
            </a:schemeClr>
          </a:solidFill>
        </p:spPr>
        <p:txBody>
          <a:bodyPr/>
          <a:lstStyle>
            <a:lvl1pPr>
              <a:buNone/>
              <a:defRPr sz="3200"/>
            </a:lvl1pPr>
          </a:lstStyle>
          <a:p>
            <a:r>
              <a:rPr lang="en-US"/>
              <a:t>Click icon to add picture</a:t>
            </a:r>
            <a:endParaRPr lang="en-US" dirty="0"/>
          </a:p>
        </p:txBody>
      </p:sp>
      <p:sp>
        <p:nvSpPr>
          <p:cNvPr id="4" name="Text Placeholder 3"/>
          <p:cNvSpPr>
            <a:spLocks noGrp="1"/>
          </p:cNvSpPr>
          <p:nvPr>
            <p:ph type="body" sz="half" idx="2"/>
          </p:nvPr>
        </p:nvSpPr>
        <p:spPr>
          <a:xfrm>
            <a:off x="1135856" y="5867400"/>
            <a:ext cx="7324344"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2116474E-A1D6-4691-A6B1-81478C4043AF}" type="datetime1">
              <a:rPr lang="en-US" smtClean="0"/>
              <a:pPr/>
              <a:t>9/18/2017</a:t>
            </a:fld>
            <a:endParaRPr lang="en-US" sz="900" dirty="0"/>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sz="900" dirty="0"/>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pPr algn="ctr"/>
            <a:fld id="{FEA1243F-3000-4347-94A4-FBDEAD3122CB}" type="slidenum">
              <a:rPr lang="en-US" sz="900" smtClean="0"/>
              <a:pPr algn="ctr"/>
              <a:t>‹#›</a:t>
            </a:fld>
            <a:endParaRPr lang="en-US" sz="9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ight Triangle 6"/>
          <p:cNvSpPr/>
          <p:nvPr/>
        </p:nvSpPr>
        <p:spPr>
          <a:xfrm>
            <a:off x="7034" y="14068"/>
            <a:ext cx="9129932" cy="6836899"/>
          </a:xfrm>
          <a:prstGeom prst="rtTriangle">
            <a:avLst/>
          </a:prstGeom>
          <a:gradFill flip="none" rotWithShape="1">
            <a:gsLst>
              <a:gs pos="0">
                <a:schemeClr val="tx1">
                  <a:tint val="95000"/>
                  <a:satMod val="200000"/>
                  <a:alpha val="10000"/>
                </a:schemeClr>
              </a:gs>
              <a:gs pos="70000">
                <a:schemeClr val="tx1">
                  <a:tint val="80000"/>
                  <a:satMod val="200000"/>
                  <a:alpha val="8000"/>
                </a:schemeClr>
              </a:gs>
              <a:gs pos="100000">
                <a:schemeClr val="tx1">
                  <a:tint val="50000"/>
                  <a:satMod val="175000"/>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lang="en-US"/>
              <a:t>Click to edit Master title style</a:t>
            </a:r>
            <a:endParaRPr lang="en-US" dirty="0"/>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a:defRPr sz="1000" b="0">
                <a:solidFill>
                  <a:schemeClr val="tx1"/>
                </a:solidFill>
              </a:defRPr>
            </a:lvl1pPr>
          </a:lstStyle>
          <a:p>
            <a:fld id="{64072A0B-F28E-4A8A-BF94-4A452569ADAF}" type="datetime1">
              <a:rPr lang="en-US" smtClean="0"/>
              <a:pPr/>
              <a:t>9/18/2017</a:t>
            </a:fld>
            <a:endParaRPr lang="en-US" sz="1000" b="0" dirty="0">
              <a:solidFill>
                <a:schemeClr val="tx1"/>
              </a:solidFill>
            </a:endParaRPr>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a:defRPr sz="1000">
                <a:solidFill>
                  <a:schemeClr val="tx1"/>
                </a:solidFill>
              </a:defRPr>
            </a:lvl1pPr>
          </a:lstStyle>
          <a:p>
            <a:pPr algn="r"/>
            <a:endParaRPr lang="en-US" sz="1000" dirty="0">
              <a:solidFill>
                <a:schemeClr val="tx1"/>
              </a:solidFill>
            </a:endParaRPr>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a:defRPr sz="1200">
                <a:solidFill>
                  <a:schemeClr val="tx1"/>
                </a:solidFill>
              </a:defRPr>
            </a:lvl1pPr>
          </a:lstStyle>
          <a:p>
            <a:pPr algn="ctr"/>
            <a:fld id="{49598980-D22C-4904-9F8F-3DB09B2ECD84}" type="slidenum">
              <a:rPr lang="en-US" sz="1200" smtClean="0">
                <a:solidFill>
                  <a:schemeClr val="tx1"/>
                </a:solidFill>
              </a:rPr>
              <a:pPr algn="ctr"/>
              <a:t>‹#›</a:t>
            </a:fld>
            <a:endParaRPr lang="en-US" sz="1200" dirty="0">
              <a:solidFill>
                <a:schemeClr val="tx1"/>
              </a:solidFill>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marL="484632" algn="l" rtl="0" eaLnBrk="1" latinLnBrk="0" hangingPunct="1">
        <a:spcBef>
          <a:spcPct val="0"/>
        </a:spcBef>
        <a:buNone/>
        <a:defRPr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sz="16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Manistee County Drain Commissioner</a:t>
            </a:r>
            <a:br>
              <a:rPr lang="en-US" dirty="0"/>
            </a:br>
            <a:endParaRPr lang="en-US" dirty="0"/>
          </a:p>
        </p:txBody>
      </p:sp>
      <p:sp>
        <p:nvSpPr>
          <p:cNvPr id="3" name="Content Placeholder 2"/>
          <p:cNvSpPr>
            <a:spLocks noGrp="1"/>
          </p:cNvSpPr>
          <p:nvPr>
            <p:ph idx="1"/>
          </p:nvPr>
        </p:nvSpPr>
        <p:spPr/>
        <p:txBody>
          <a:bodyPr/>
          <a:lstStyle/>
          <a:p>
            <a:r>
              <a:rPr lang="en-US" dirty="0"/>
              <a:t>Kenneth W. Hilliard</a:t>
            </a:r>
          </a:p>
          <a:p>
            <a:r>
              <a:rPr lang="en-US" dirty="0"/>
              <a:t>415 Third Street</a:t>
            </a:r>
          </a:p>
          <a:p>
            <a:r>
              <a:rPr lang="en-US" dirty="0"/>
              <a:t>Manistee, MI  49660</a:t>
            </a:r>
          </a:p>
          <a:p>
            <a:r>
              <a:rPr lang="en-US" dirty="0"/>
              <a:t>Office Phone: 231.398.3507</a:t>
            </a:r>
          </a:p>
          <a:p>
            <a:r>
              <a:rPr lang="en-US" dirty="0"/>
              <a:t>Cell Phone:  231.510.4828</a:t>
            </a:r>
          </a:p>
          <a:p>
            <a:r>
              <a:rPr lang="en-US" dirty="0"/>
              <a:t>Fax:  231.723.1795</a:t>
            </a:r>
          </a:p>
        </p:txBody>
      </p:sp>
    </p:spTree>
    <p:extLst>
      <p:ext uri="{BB962C8B-B14F-4D97-AF65-F5344CB8AC3E}">
        <p14:creationId xmlns:p14="http://schemas.microsoft.com/office/powerpoint/2010/main" val="327283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Manistee County Drain Commissioners Goals </a:t>
            </a:r>
          </a:p>
        </p:txBody>
      </p:sp>
      <p:sp>
        <p:nvSpPr>
          <p:cNvPr id="3" name="Content Placeholder 2"/>
          <p:cNvSpPr>
            <a:spLocks noGrp="1"/>
          </p:cNvSpPr>
          <p:nvPr>
            <p:ph idx="1"/>
          </p:nvPr>
        </p:nvSpPr>
        <p:spPr/>
        <p:txBody>
          <a:bodyPr/>
          <a:lstStyle/>
          <a:p>
            <a:pPr marL="64008" indent="0">
              <a:buNone/>
            </a:pPr>
            <a:r>
              <a:rPr lang="en-US" dirty="0"/>
              <a:t>                                     GOALS </a:t>
            </a:r>
          </a:p>
          <a:p>
            <a:pPr marL="64008" indent="0">
              <a:buNone/>
            </a:pPr>
            <a:r>
              <a:rPr lang="en-US" dirty="0"/>
              <a:t>#1  IDENTIFY ALL DRAINAGE DISTRICTS IN MANISTEE COUNTY</a:t>
            </a:r>
          </a:p>
          <a:p>
            <a:pPr marL="64008" indent="0">
              <a:buNone/>
            </a:pPr>
            <a:r>
              <a:rPr lang="en-US" dirty="0"/>
              <a:t>#2  UPDATE AND MAP ALL DRAINAGE DISTRICTS IN MANISTEE COUNTY </a:t>
            </a:r>
          </a:p>
          <a:p>
            <a:pPr marL="64008" indent="0">
              <a:buNone/>
            </a:pPr>
            <a:r>
              <a:rPr lang="en-US" dirty="0"/>
              <a:t>#3  SERIOUSLY LOOK INTO CLOSING KETTLE HOLE DRAIN  </a:t>
            </a:r>
          </a:p>
          <a:p>
            <a:pPr marL="64008" indent="0">
              <a:buNone/>
            </a:pPr>
            <a:r>
              <a:rPr lang="en-US" dirty="0"/>
              <a:t>#4  CLOSE ALL DRAINS NO LONGER IN USE </a:t>
            </a:r>
          </a:p>
        </p:txBody>
      </p:sp>
    </p:spTree>
    <p:extLst>
      <p:ext uri="{BB962C8B-B14F-4D97-AF65-F5344CB8AC3E}">
        <p14:creationId xmlns:p14="http://schemas.microsoft.com/office/powerpoint/2010/main" val="165196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68288"/>
            <a:ext cx="8229600" cy="1398587"/>
          </a:xfrm>
        </p:spPr>
        <p:txBody>
          <a:bodyPr/>
          <a:lstStyle/>
          <a:p>
            <a:r>
              <a:rPr lang="en-US" dirty="0"/>
              <a:t>Progress on Identifying Drainage Districts in Manistee County </a:t>
            </a:r>
          </a:p>
        </p:txBody>
      </p:sp>
      <p:sp>
        <p:nvSpPr>
          <p:cNvPr id="3" name="Rectangle 2"/>
          <p:cNvSpPr>
            <a:spLocks noGrp="1"/>
          </p:cNvSpPr>
          <p:nvPr>
            <p:ph idx="1"/>
          </p:nvPr>
        </p:nvSpPr>
        <p:spPr>
          <a:xfrm>
            <a:off x="457200" y="1882775"/>
            <a:ext cx="8229600" cy="4572000"/>
          </a:xfrm>
        </p:spPr>
        <p:txBody>
          <a:bodyPr/>
          <a:lstStyle/>
          <a:p>
            <a:pPr marL="537210" lvl="1" indent="0">
              <a:buNone/>
            </a:pPr>
            <a:r>
              <a:rPr lang="en-US" dirty="0"/>
              <a:t>#1  We have Identified 19 Drainage Districts in Manistee County</a:t>
            </a:r>
          </a:p>
          <a:p>
            <a:pPr marL="537210" lvl="1" indent="0">
              <a:buNone/>
            </a:pPr>
            <a:endParaRPr lang="en-US" dirty="0"/>
          </a:p>
          <a:p>
            <a:pPr marL="537210" lvl="1" indent="0">
              <a:buNone/>
            </a:pPr>
            <a:r>
              <a:rPr lang="en-US" dirty="0"/>
              <a:t>#2  Of the 14 Townships in Manistee County, 8 have established Drainage Districts within their area</a:t>
            </a:r>
          </a:p>
          <a:p>
            <a:pPr marL="537210" lvl="1" indent="0">
              <a:buNone/>
            </a:pPr>
            <a:endParaRPr lang="en-US" dirty="0"/>
          </a:p>
          <a:p>
            <a:pPr marL="537210" lvl="1" indent="0">
              <a:buNone/>
            </a:pPr>
            <a:r>
              <a:rPr lang="en-US" dirty="0"/>
              <a:t>#3  The most being in Bear Lake Twp. with 7 Drainage Districts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Drain Code of 1956</a:t>
            </a:r>
          </a:p>
        </p:txBody>
      </p:sp>
      <p:sp>
        <p:nvSpPr>
          <p:cNvPr id="3" name="Content Placeholder 2"/>
          <p:cNvSpPr>
            <a:spLocks noGrp="1"/>
          </p:cNvSpPr>
          <p:nvPr>
            <p:ph idx="1"/>
          </p:nvPr>
        </p:nvSpPr>
        <p:spPr/>
        <p:txBody>
          <a:bodyPr/>
          <a:lstStyle/>
          <a:p>
            <a:r>
              <a:rPr lang="en-US" dirty="0"/>
              <a:t>Within the drain code of 1956</a:t>
            </a:r>
          </a:p>
          <a:p>
            <a:r>
              <a:rPr lang="en-US" dirty="0"/>
              <a:t>Chapter #8, section 280.196 sub section (4)</a:t>
            </a:r>
          </a:p>
          <a:p>
            <a:pPr marL="64008" indent="0">
              <a:buNone/>
            </a:pPr>
            <a:r>
              <a:rPr lang="en-US" dirty="0"/>
              <a:t>This sub section gives the drain commissioner the authority to assess $5,000  in any 1 year per mile to the drainage district for maintenance and repairs. </a:t>
            </a:r>
          </a:p>
          <a:p>
            <a:pPr marL="64008" indent="0">
              <a:buNone/>
            </a:pPr>
            <a:r>
              <a:rPr lang="en-US" dirty="0"/>
              <a:t>Manistee County has more than 17 miles which could potentially cost people in these drainage districts $85,000 per year</a:t>
            </a:r>
          </a:p>
          <a:p>
            <a:pPr marL="64008" indent="0">
              <a:buNone/>
            </a:pPr>
            <a:endParaRPr lang="en-US" dirty="0"/>
          </a:p>
        </p:txBody>
      </p:sp>
    </p:spTree>
    <p:extLst>
      <p:ext uri="{BB962C8B-B14F-4D97-AF65-F5344CB8AC3E}">
        <p14:creationId xmlns:p14="http://schemas.microsoft.com/office/powerpoint/2010/main" val="4159575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Break Down of the Drainage Districts in each Township</a:t>
            </a:r>
          </a:p>
        </p:txBody>
      </p:sp>
      <p:sp>
        <p:nvSpPr>
          <p:cNvPr id="3" name="Content Placeholder 2"/>
          <p:cNvSpPr>
            <a:spLocks noGrp="1"/>
          </p:cNvSpPr>
          <p:nvPr>
            <p:ph idx="1"/>
          </p:nvPr>
        </p:nvSpPr>
        <p:spPr/>
        <p:txBody>
          <a:bodyPr>
            <a:normAutofit fontScale="62500" lnSpcReduction="20000"/>
          </a:bodyPr>
          <a:lstStyle/>
          <a:p>
            <a:r>
              <a:rPr lang="en-US" b="1" u="sng" dirty="0"/>
              <a:t>Bear Lake Township</a:t>
            </a:r>
          </a:p>
          <a:p>
            <a:r>
              <a:rPr lang="en-US" dirty="0"/>
              <a:t>#1  Bear Lake Drain (also in Pleasanton Twp.) est.?</a:t>
            </a:r>
          </a:p>
          <a:p>
            <a:r>
              <a:rPr lang="en-US" dirty="0"/>
              <a:t>Sections 4,5 &amp; 6</a:t>
            </a:r>
          </a:p>
          <a:p>
            <a:r>
              <a:rPr lang="en-US" dirty="0"/>
              <a:t>#2  Beaver Creek Drain est. 1905 </a:t>
            </a:r>
          </a:p>
          <a:p>
            <a:r>
              <a:rPr lang="en-US" dirty="0"/>
              <a:t>Sections 21,22,26,27,28,34,35 &amp; 36</a:t>
            </a:r>
          </a:p>
          <a:p>
            <a:r>
              <a:rPr lang="en-US" dirty="0"/>
              <a:t>#3  Big Kaiser (also in Maple Grove Twp.) est. ?</a:t>
            </a:r>
          </a:p>
          <a:p>
            <a:r>
              <a:rPr lang="en-US" dirty="0"/>
              <a:t>Sections 13 &amp; 24</a:t>
            </a:r>
          </a:p>
          <a:p>
            <a:r>
              <a:rPr lang="en-US" dirty="0"/>
              <a:t>#4  Chief Lake Drain (also in Brown Twp.) est. 1906</a:t>
            </a:r>
          </a:p>
          <a:p>
            <a:r>
              <a:rPr lang="en-US" dirty="0"/>
              <a:t>Sections 33 &amp; 34</a:t>
            </a:r>
          </a:p>
          <a:p>
            <a:r>
              <a:rPr lang="en-US" dirty="0"/>
              <a:t>#5  Gustafson Drain est.1919</a:t>
            </a:r>
          </a:p>
          <a:p>
            <a:r>
              <a:rPr lang="en-US" dirty="0"/>
              <a:t>Sections 25</a:t>
            </a:r>
          </a:p>
          <a:p>
            <a:r>
              <a:rPr lang="en-US" dirty="0"/>
              <a:t>#6  </a:t>
            </a:r>
            <a:r>
              <a:rPr lang="en-US" dirty="0" err="1"/>
              <a:t>Litzen</a:t>
            </a:r>
            <a:r>
              <a:rPr lang="en-US" dirty="0"/>
              <a:t> est. ?</a:t>
            </a:r>
          </a:p>
          <a:p>
            <a:r>
              <a:rPr lang="en-US" dirty="0"/>
              <a:t>Section 25,26,35 &amp; 36 </a:t>
            </a:r>
          </a:p>
          <a:p>
            <a:r>
              <a:rPr lang="en-US" dirty="0"/>
              <a:t>#7  School Drain est. 1907</a:t>
            </a:r>
          </a:p>
          <a:p>
            <a:r>
              <a:rPr lang="en-US" dirty="0"/>
              <a:t>Sections 19,20, 29 &amp; 30</a:t>
            </a:r>
          </a:p>
          <a:p>
            <a:endParaRPr lang="en-US" dirty="0"/>
          </a:p>
        </p:txBody>
      </p:sp>
    </p:spTree>
    <p:extLst>
      <p:ext uri="{BB962C8B-B14F-4D97-AF65-F5344CB8AC3E}">
        <p14:creationId xmlns:p14="http://schemas.microsoft.com/office/powerpoint/2010/main" val="735766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Bear Lake Twp. </a:t>
            </a:r>
            <a:r>
              <a:rPr lang="en-US" dirty="0" err="1"/>
              <a:t>Con’t</a:t>
            </a:r>
            <a:r>
              <a:rPr lang="en-US" dirty="0"/>
              <a:t>.</a:t>
            </a:r>
          </a:p>
        </p:txBody>
      </p:sp>
      <p:sp>
        <p:nvSpPr>
          <p:cNvPr id="3" name="Content Placeholder 2"/>
          <p:cNvSpPr>
            <a:spLocks noGrp="1"/>
          </p:cNvSpPr>
          <p:nvPr>
            <p:ph idx="1"/>
          </p:nvPr>
        </p:nvSpPr>
        <p:spPr/>
        <p:txBody>
          <a:bodyPr/>
          <a:lstStyle/>
          <a:p>
            <a:r>
              <a:rPr lang="en-US" dirty="0"/>
              <a:t> Bear Lake Drain - .08 miles </a:t>
            </a:r>
          </a:p>
          <a:p>
            <a:r>
              <a:rPr lang="en-US" dirty="0"/>
              <a:t> Beaver Creek Drain - 4.2 miles</a:t>
            </a:r>
          </a:p>
          <a:p>
            <a:r>
              <a:rPr lang="en-US" dirty="0"/>
              <a:t> Big Kaiser Drain - 2.43 miles</a:t>
            </a:r>
          </a:p>
          <a:p>
            <a:r>
              <a:rPr lang="en-US" dirty="0"/>
              <a:t> Chief Lake Drain – 1.0 miles</a:t>
            </a:r>
          </a:p>
          <a:p>
            <a:r>
              <a:rPr lang="en-US" dirty="0"/>
              <a:t> Gustafson Drain - 1.06 miles</a:t>
            </a:r>
          </a:p>
          <a:p>
            <a:r>
              <a:rPr lang="en-US" dirty="0"/>
              <a:t> </a:t>
            </a:r>
            <a:r>
              <a:rPr lang="en-US" dirty="0" err="1"/>
              <a:t>Litzen</a:t>
            </a:r>
            <a:r>
              <a:rPr lang="en-US" dirty="0"/>
              <a:t> Drain – 2.15 miles</a:t>
            </a:r>
          </a:p>
          <a:p>
            <a:r>
              <a:rPr lang="en-US" dirty="0"/>
              <a:t> School Drain - .03 miles</a:t>
            </a:r>
          </a:p>
          <a:p>
            <a:r>
              <a:rPr lang="en-US" b="1" u="sng" dirty="0"/>
              <a:t>Totaling 10.95 miles</a:t>
            </a:r>
          </a:p>
          <a:p>
            <a:endParaRPr lang="en-US" dirty="0"/>
          </a:p>
          <a:p>
            <a:endParaRPr lang="en-US" dirty="0"/>
          </a:p>
          <a:p>
            <a:endParaRPr lang="en-US" dirty="0"/>
          </a:p>
        </p:txBody>
      </p:sp>
    </p:spTree>
    <p:extLst>
      <p:ext uri="{BB962C8B-B14F-4D97-AF65-F5344CB8AC3E}">
        <p14:creationId xmlns:p14="http://schemas.microsoft.com/office/powerpoint/2010/main" val="4235223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 Dow of the Drainage Districts in each Township</a:t>
            </a:r>
          </a:p>
        </p:txBody>
      </p:sp>
      <p:sp>
        <p:nvSpPr>
          <p:cNvPr id="3" name="Content Placeholder 2"/>
          <p:cNvSpPr>
            <a:spLocks noGrp="1"/>
          </p:cNvSpPr>
          <p:nvPr>
            <p:ph idx="1"/>
          </p:nvPr>
        </p:nvSpPr>
        <p:spPr/>
        <p:txBody>
          <a:bodyPr/>
          <a:lstStyle/>
          <a:p>
            <a:r>
              <a:rPr lang="en-US" b="1" u="sng" dirty="0"/>
              <a:t>Brown Township </a:t>
            </a:r>
          </a:p>
          <a:p>
            <a:r>
              <a:rPr lang="en-US" dirty="0"/>
              <a:t>#1  Chief Lake Drain (also in Bear Lake Twp.) est. 1906</a:t>
            </a:r>
          </a:p>
          <a:p>
            <a:r>
              <a:rPr lang="en-US" dirty="0"/>
              <a:t>Sections 3,4 &amp; 5</a:t>
            </a:r>
          </a:p>
          <a:p>
            <a:r>
              <a:rPr lang="en-US" b="1" u="sng" dirty="0"/>
              <a:t>Filer Township</a:t>
            </a:r>
          </a:p>
          <a:p>
            <a:r>
              <a:rPr lang="en-US" dirty="0"/>
              <a:t>#1  Green Lake Drain (also in </a:t>
            </a:r>
            <a:r>
              <a:rPr lang="en-US" dirty="0" err="1"/>
              <a:t>Stronach</a:t>
            </a:r>
            <a:r>
              <a:rPr lang="en-US" dirty="0"/>
              <a:t> Twp.) est. 1916</a:t>
            </a:r>
          </a:p>
          <a:p>
            <a:r>
              <a:rPr lang="en-US" dirty="0"/>
              <a:t>Section 25</a:t>
            </a:r>
          </a:p>
          <a:p>
            <a:endParaRPr lang="en-US" dirty="0"/>
          </a:p>
          <a:p>
            <a:endParaRPr lang="en-US" dirty="0"/>
          </a:p>
        </p:txBody>
      </p:sp>
    </p:spTree>
    <p:extLst>
      <p:ext uri="{BB962C8B-B14F-4D97-AF65-F5344CB8AC3E}">
        <p14:creationId xmlns:p14="http://schemas.microsoft.com/office/powerpoint/2010/main" val="4107972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Brown &amp; Filer Twps. </a:t>
            </a:r>
            <a:r>
              <a:rPr lang="en-US" dirty="0" err="1"/>
              <a:t>Con’t</a:t>
            </a:r>
            <a:r>
              <a:rPr lang="en-US" dirty="0"/>
              <a:t>.</a:t>
            </a:r>
          </a:p>
        </p:txBody>
      </p:sp>
      <p:sp>
        <p:nvSpPr>
          <p:cNvPr id="3" name="Content Placeholder 2"/>
          <p:cNvSpPr>
            <a:spLocks noGrp="1"/>
          </p:cNvSpPr>
          <p:nvPr>
            <p:ph idx="1"/>
          </p:nvPr>
        </p:nvSpPr>
        <p:spPr/>
        <p:txBody>
          <a:bodyPr/>
          <a:lstStyle/>
          <a:p>
            <a:r>
              <a:rPr lang="en-US" b="1" u="sng" dirty="0"/>
              <a:t>Brown Twp. </a:t>
            </a:r>
          </a:p>
          <a:p>
            <a:r>
              <a:rPr lang="en-US" dirty="0"/>
              <a:t>Chief Lake Drain – 1.0 miles</a:t>
            </a:r>
          </a:p>
          <a:p>
            <a:endParaRPr lang="en-US" dirty="0"/>
          </a:p>
          <a:p>
            <a:r>
              <a:rPr lang="en-US" b="1" u="sng" dirty="0"/>
              <a:t>Filer Twp.</a:t>
            </a:r>
          </a:p>
          <a:p>
            <a:r>
              <a:rPr lang="en-US" dirty="0"/>
              <a:t>Green Lake Drain – 1.25 miles</a:t>
            </a:r>
          </a:p>
          <a:p>
            <a:endParaRPr lang="en-US" dirty="0"/>
          </a:p>
          <a:p>
            <a:endParaRPr lang="en-US" dirty="0"/>
          </a:p>
          <a:p>
            <a:endParaRPr lang="en-US" dirty="0"/>
          </a:p>
        </p:txBody>
      </p:sp>
    </p:spTree>
    <p:extLst>
      <p:ext uri="{BB962C8B-B14F-4D97-AF65-F5344CB8AC3E}">
        <p14:creationId xmlns:p14="http://schemas.microsoft.com/office/powerpoint/2010/main" val="3725928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 Down of the Drainage Districts in each Township</a:t>
            </a:r>
          </a:p>
        </p:txBody>
      </p:sp>
      <p:sp>
        <p:nvSpPr>
          <p:cNvPr id="3" name="Content Placeholder 2"/>
          <p:cNvSpPr>
            <a:spLocks noGrp="1"/>
          </p:cNvSpPr>
          <p:nvPr>
            <p:ph idx="1"/>
          </p:nvPr>
        </p:nvSpPr>
        <p:spPr/>
        <p:txBody>
          <a:bodyPr/>
          <a:lstStyle/>
          <a:p>
            <a:r>
              <a:rPr lang="en-US" b="1" u="sng" dirty="0"/>
              <a:t>Manistee Township </a:t>
            </a:r>
          </a:p>
          <a:p>
            <a:r>
              <a:rPr lang="en-US" dirty="0"/>
              <a:t>#1 Bar Lake Drain est. 1904</a:t>
            </a:r>
          </a:p>
          <a:p>
            <a:r>
              <a:rPr lang="en-US" dirty="0"/>
              <a:t>Sections 9, 16, 17 20 &amp; 21</a:t>
            </a:r>
          </a:p>
          <a:p>
            <a:r>
              <a:rPr lang="en-US" dirty="0"/>
              <a:t>#2 </a:t>
            </a:r>
            <a:r>
              <a:rPr lang="en-US" dirty="0" err="1"/>
              <a:t>McGuineas</a:t>
            </a:r>
            <a:r>
              <a:rPr lang="en-US" dirty="0"/>
              <a:t> Drain est. ?</a:t>
            </a:r>
          </a:p>
          <a:p>
            <a:r>
              <a:rPr lang="en-US" dirty="0"/>
              <a:t>#3  </a:t>
            </a:r>
            <a:r>
              <a:rPr lang="en-US" dirty="0" err="1"/>
              <a:t>Crommer</a:t>
            </a:r>
            <a:r>
              <a:rPr lang="en-US" dirty="0"/>
              <a:t> Drain  est. ? (</a:t>
            </a:r>
            <a:r>
              <a:rPr lang="en-US" dirty="0" err="1"/>
              <a:t>McGuineas</a:t>
            </a:r>
            <a:r>
              <a:rPr lang="en-US" dirty="0"/>
              <a:t> &amp; </a:t>
            </a:r>
            <a:r>
              <a:rPr lang="en-US" dirty="0" err="1"/>
              <a:t>Crommer</a:t>
            </a:r>
            <a:r>
              <a:rPr lang="en-US" dirty="0"/>
              <a:t> Drains combined in 2016)</a:t>
            </a:r>
          </a:p>
          <a:p>
            <a:r>
              <a:rPr lang="en-US" dirty="0"/>
              <a:t>#4  Cemetery Drain est. 1927</a:t>
            </a:r>
          </a:p>
        </p:txBody>
      </p:sp>
    </p:spTree>
    <p:extLst>
      <p:ext uri="{BB962C8B-B14F-4D97-AF65-F5344CB8AC3E}">
        <p14:creationId xmlns:p14="http://schemas.microsoft.com/office/powerpoint/2010/main" val="836993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Manistee Twp. </a:t>
            </a:r>
            <a:r>
              <a:rPr lang="en-US" dirty="0" err="1"/>
              <a:t>Con’t</a:t>
            </a:r>
            <a:r>
              <a:rPr lang="en-US" dirty="0"/>
              <a:t>.</a:t>
            </a:r>
          </a:p>
        </p:txBody>
      </p:sp>
      <p:sp>
        <p:nvSpPr>
          <p:cNvPr id="3" name="Content Placeholder 2"/>
          <p:cNvSpPr>
            <a:spLocks noGrp="1"/>
          </p:cNvSpPr>
          <p:nvPr>
            <p:ph idx="1"/>
          </p:nvPr>
        </p:nvSpPr>
        <p:spPr/>
        <p:txBody>
          <a:bodyPr/>
          <a:lstStyle/>
          <a:p>
            <a:r>
              <a:rPr lang="en-US" dirty="0"/>
              <a:t>Bar Lake Drain - .06 miles</a:t>
            </a:r>
          </a:p>
          <a:p>
            <a:r>
              <a:rPr lang="en-US" dirty="0" err="1"/>
              <a:t>McGuineas</a:t>
            </a:r>
            <a:r>
              <a:rPr lang="en-US" dirty="0"/>
              <a:t>/</a:t>
            </a:r>
            <a:r>
              <a:rPr lang="en-US" dirty="0" err="1"/>
              <a:t>Crommer</a:t>
            </a:r>
            <a:r>
              <a:rPr lang="en-US" dirty="0"/>
              <a:t> Drain - 3.8 miles</a:t>
            </a:r>
          </a:p>
          <a:p>
            <a:r>
              <a:rPr lang="en-US" dirty="0"/>
              <a:t>Cemetery Drain – unknown (more research to be done)</a:t>
            </a:r>
          </a:p>
          <a:p>
            <a:endParaRPr lang="en-US" dirty="0"/>
          </a:p>
        </p:txBody>
      </p:sp>
    </p:spTree>
    <p:extLst>
      <p:ext uri="{BB962C8B-B14F-4D97-AF65-F5344CB8AC3E}">
        <p14:creationId xmlns:p14="http://schemas.microsoft.com/office/powerpoint/2010/main" val="2475602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 Down of the Drainage Districts in each Township</a:t>
            </a:r>
          </a:p>
        </p:txBody>
      </p:sp>
      <p:sp>
        <p:nvSpPr>
          <p:cNvPr id="3" name="Content Placeholder 2"/>
          <p:cNvSpPr>
            <a:spLocks noGrp="1"/>
          </p:cNvSpPr>
          <p:nvPr>
            <p:ph idx="1"/>
          </p:nvPr>
        </p:nvSpPr>
        <p:spPr/>
        <p:txBody>
          <a:bodyPr>
            <a:normAutofit fontScale="85000" lnSpcReduction="20000"/>
          </a:bodyPr>
          <a:lstStyle/>
          <a:p>
            <a:r>
              <a:rPr lang="en-US" b="1" u="sng" dirty="0"/>
              <a:t>Maple Grove Township</a:t>
            </a:r>
          </a:p>
          <a:p>
            <a:r>
              <a:rPr lang="en-US" dirty="0"/>
              <a:t>#1  Bond Drain est. 1906</a:t>
            </a:r>
          </a:p>
          <a:p>
            <a:r>
              <a:rPr lang="en-US" dirty="0"/>
              <a:t>Sections 5,6,7 &amp; 8</a:t>
            </a:r>
          </a:p>
          <a:p>
            <a:r>
              <a:rPr lang="en-US" dirty="0"/>
              <a:t>#2  </a:t>
            </a:r>
            <a:r>
              <a:rPr lang="en-US" dirty="0" err="1"/>
              <a:t>Litzen</a:t>
            </a:r>
            <a:r>
              <a:rPr lang="en-US" dirty="0"/>
              <a:t> Drain (also in Bear Lake Twp.) est. ?</a:t>
            </a:r>
          </a:p>
          <a:p>
            <a:r>
              <a:rPr lang="en-US" dirty="0"/>
              <a:t>Sections 30 &amp; 31</a:t>
            </a:r>
          </a:p>
          <a:p>
            <a:r>
              <a:rPr lang="en-US" dirty="0"/>
              <a:t>#3  </a:t>
            </a:r>
            <a:r>
              <a:rPr lang="en-US" dirty="0" err="1"/>
              <a:t>Lindruse</a:t>
            </a:r>
            <a:r>
              <a:rPr lang="en-US" dirty="0"/>
              <a:t>-Luomala Drain est. 1919</a:t>
            </a:r>
          </a:p>
          <a:p>
            <a:r>
              <a:rPr lang="en-US" dirty="0"/>
              <a:t>Sections 11, 12, 13, &amp; 14</a:t>
            </a:r>
          </a:p>
          <a:p>
            <a:r>
              <a:rPr lang="en-US" dirty="0"/>
              <a:t>#4  Maple Grove Drain est. 1906</a:t>
            </a:r>
          </a:p>
          <a:p>
            <a:r>
              <a:rPr lang="en-US" dirty="0"/>
              <a:t>Sections 13,14,22,23,27, 28 32 &amp; 33</a:t>
            </a:r>
          </a:p>
          <a:p>
            <a:r>
              <a:rPr lang="en-US" dirty="0"/>
              <a:t>#5  Big Kaiser (also in Bear Lake Twp.) est. ?</a:t>
            </a:r>
          </a:p>
          <a:p>
            <a:r>
              <a:rPr lang="en-US" dirty="0"/>
              <a:t>Sections 18 &amp; 19</a:t>
            </a:r>
          </a:p>
        </p:txBody>
      </p:sp>
    </p:spTree>
    <p:extLst>
      <p:ext uri="{BB962C8B-B14F-4D97-AF65-F5344CB8AC3E}">
        <p14:creationId xmlns:p14="http://schemas.microsoft.com/office/powerpoint/2010/main" val="2363220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Michigan Drain Code 0f 1956</a:t>
            </a:r>
            <a:br>
              <a:rPr lang="en-US" dirty="0"/>
            </a:br>
            <a:r>
              <a:rPr lang="en-US" dirty="0"/>
              <a:t>                 Act 40 of 1956</a:t>
            </a:r>
          </a:p>
        </p:txBody>
      </p:sp>
      <p:sp>
        <p:nvSpPr>
          <p:cNvPr id="3" name="Content Placeholder 2"/>
          <p:cNvSpPr>
            <a:spLocks noGrp="1"/>
          </p:cNvSpPr>
          <p:nvPr>
            <p:ph idx="1"/>
          </p:nvPr>
        </p:nvSpPr>
        <p:spPr/>
        <p:txBody>
          <a:bodyPr/>
          <a:lstStyle/>
          <a:p>
            <a:r>
              <a:rPr lang="en-US" dirty="0"/>
              <a:t>The Drain Code of 1956 is an exceedingly complex statute, the provisions of which apparently are known by few in the profession and understood by far fewer.</a:t>
            </a:r>
          </a:p>
        </p:txBody>
      </p:sp>
    </p:spTree>
    <p:extLst>
      <p:ext uri="{BB962C8B-B14F-4D97-AF65-F5344CB8AC3E}">
        <p14:creationId xmlns:p14="http://schemas.microsoft.com/office/powerpoint/2010/main" val="34198166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Maple Grove Twp. </a:t>
            </a:r>
            <a:r>
              <a:rPr lang="en-US" dirty="0" err="1"/>
              <a:t>Con’t</a:t>
            </a:r>
            <a:r>
              <a:rPr lang="en-US" dirty="0"/>
              <a:t>.</a:t>
            </a:r>
          </a:p>
        </p:txBody>
      </p:sp>
      <p:sp>
        <p:nvSpPr>
          <p:cNvPr id="3" name="Content Placeholder 2"/>
          <p:cNvSpPr>
            <a:spLocks noGrp="1"/>
          </p:cNvSpPr>
          <p:nvPr>
            <p:ph idx="1"/>
          </p:nvPr>
        </p:nvSpPr>
        <p:spPr/>
        <p:txBody>
          <a:bodyPr/>
          <a:lstStyle/>
          <a:p>
            <a:r>
              <a:rPr lang="en-US" dirty="0"/>
              <a:t>Bond Drain – 1.03 miles</a:t>
            </a:r>
          </a:p>
          <a:p>
            <a:r>
              <a:rPr lang="en-US" dirty="0" err="1"/>
              <a:t>Litzen</a:t>
            </a:r>
            <a:r>
              <a:rPr lang="en-US" dirty="0"/>
              <a:t> Drain – 2.15 miles</a:t>
            </a:r>
          </a:p>
          <a:p>
            <a:r>
              <a:rPr lang="en-US" dirty="0" err="1"/>
              <a:t>Lindruse</a:t>
            </a:r>
            <a:r>
              <a:rPr lang="en-US" dirty="0"/>
              <a:t> – Luomala Drain – 1.34 miles</a:t>
            </a:r>
          </a:p>
          <a:p>
            <a:r>
              <a:rPr lang="en-US" dirty="0"/>
              <a:t>Maple Grove Drain – 6.6 miles </a:t>
            </a:r>
          </a:p>
          <a:p>
            <a:r>
              <a:rPr lang="en-US" dirty="0"/>
              <a:t>Big Kaiser Drain – 2.43 miles</a:t>
            </a:r>
          </a:p>
          <a:p>
            <a:r>
              <a:rPr lang="en-US" b="1" u="sng" dirty="0"/>
              <a:t>Totaling approx. 13.5 miles</a:t>
            </a:r>
          </a:p>
          <a:p>
            <a:endParaRPr lang="en-US" dirty="0"/>
          </a:p>
          <a:p>
            <a:endParaRPr lang="en-US" dirty="0"/>
          </a:p>
          <a:p>
            <a:endParaRPr lang="en-US" dirty="0"/>
          </a:p>
        </p:txBody>
      </p:sp>
    </p:spTree>
    <p:extLst>
      <p:ext uri="{BB962C8B-B14F-4D97-AF65-F5344CB8AC3E}">
        <p14:creationId xmlns:p14="http://schemas.microsoft.com/office/powerpoint/2010/main" val="38447281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 Down of the Drainage Districts in each Township</a:t>
            </a:r>
          </a:p>
        </p:txBody>
      </p:sp>
      <p:sp>
        <p:nvSpPr>
          <p:cNvPr id="3" name="Content Placeholder 2"/>
          <p:cNvSpPr>
            <a:spLocks noGrp="1"/>
          </p:cNvSpPr>
          <p:nvPr>
            <p:ph idx="1"/>
          </p:nvPr>
        </p:nvSpPr>
        <p:spPr/>
        <p:txBody>
          <a:bodyPr/>
          <a:lstStyle/>
          <a:p>
            <a:r>
              <a:rPr lang="en-US" b="1" u="sng" dirty="0"/>
              <a:t>Norman Township</a:t>
            </a:r>
          </a:p>
          <a:p>
            <a:r>
              <a:rPr lang="en-US" dirty="0"/>
              <a:t>#1  Mud Lake Drain est. ?</a:t>
            </a:r>
          </a:p>
          <a:p>
            <a:r>
              <a:rPr lang="en-US" dirty="0"/>
              <a:t>Sections 17,19,20,21,28,29 &amp; 30</a:t>
            </a:r>
          </a:p>
          <a:p>
            <a:r>
              <a:rPr lang="en-US" b="1" u="sng" dirty="0"/>
              <a:t>Pleasanton Township</a:t>
            </a:r>
          </a:p>
          <a:p>
            <a:r>
              <a:rPr lang="en-US" dirty="0"/>
              <a:t>#1  Lumley Drain est. 1906</a:t>
            </a:r>
          </a:p>
          <a:p>
            <a:r>
              <a:rPr lang="en-US" dirty="0"/>
              <a:t>Section 7</a:t>
            </a:r>
          </a:p>
          <a:p>
            <a:r>
              <a:rPr lang="en-US" dirty="0"/>
              <a:t>#2  Bear Lake Drain (also in Bear Lake Twp.) est. ?</a:t>
            </a:r>
          </a:p>
          <a:p>
            <a:r>
              <a:rPr lang="en-US" dirty="0"/>
              <a:t>Sections 28,29,31 &amp; 32</a:t>
            </a:r>
          </a:p>
        </p:txBody>
      </p:sp>
    </p:spTree>
    <p:extLst>
      <p:ext uri="{BB962C8B-B14F-4D97-AF65-F5344CB8AC3E}">
        <p14:creationId xmlns:p14="http://schemas.microsoft.com/office/powerpoint/2010/main" val="39148389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Norman &amp; Pleasanton Twps. </a:t>
            </a:r>
            <a:r>
              <a:rPr lang="en-US" dirty="0" err="1"/>
              <a:t>Con’t</a:t>
            </a:r>
            <a:r>
              <a:rPr lang="en-US" dirty="0"/>
              <a:t>.</a:t>
            </a:r>
          </a:p>
        </p:txBody>
      </p:sp>
      <p:sp>
        <p:nvSpPr>
          <p:cNvPr id="3" name="Content Placeholder 2"/>
          <p:cNvSpPr>
            <a:spLocks noGrp="1"/>
          </p:cNvSpPr>
          <p:nvPr>
            <p:ph idx="1"/>
          </p:nvPr>
        </p:nvSpPr>
        <p:spPr/>
        <p:txBody>
          <a:bodyPr/>
          <a:lstStyle/>
          <a:p>
            <a:r>
              <a:rPr lang="en-US" b="1" u="sng" dirty="0"/>
              <a:t>Norman Township </a:t>
            </a:r>
          </a:p>
          <a:p>
            <a:r>
              <a:rPr lang="en-US" dirty="0"/>
              <a:t>Mud Lake Drain -1.35 miles</a:t>
            </a:r>
          </a:p>
          <a:p>
            <a:endParaRPr lang="en-US" dirty="0"/>
          </a:p>
          <a:p>
            <a:r>
              <a:rPr lang="en-US" b="1" u="sng" dirty="0"/>
              <a:t>Pleasanton Township</a:t>
            </a:r>
          </a:p>
          <a:p>
            <a:r>
              <a:rPr lang="en-US" dirty="0"/>
              <a:t>Lumley Drain – 3 miles</a:t>
            </a:r>
          </a:p>
          <a:p>
            <a:r>
              <a:rPr lang="en-US" dirty="0"/>
              <a:t>Bear Lake Drain - .08 miles</a:t>
            </a:r>
          </a:p>
          <a:p>
            <a:endParaRPr lang="en-US" dirty="0"/>
          </a:p>
          <a:p>
            <a:endParaRPr lang="en-US" dirty="0"/>
          </a:p>
          <a:p>
            <a:endParaRPr lang="en-US" dirty="0"/>
          </a:p>
        </p:txBody>
      </p:sp>
    </p:spTree>
    <p:extLst>
      <p:ext uri="{BB962C8B-B14F-4D97-AF65-F5344CB8AC3E}">
        <p14:creationId xmlns:p14="http://schemas.microsoft.com/office/powerpoint/2010/main" val="1759905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 Down of the Drainage Districts in each Township</a:t>
            </a:r>
          </a:p>
        </p:txBody>
      </p:sp>
      <p:sp>
        <p:nvSpPr>
          <p:cNvPr id="3" name="Content Placeholder 2"/>
          <p:cNvSpPr>
            <a:spLocks noGrp="1"/>
          </p:cNvSpPr>
          <p:nvPr>
            <p:ph idx="1"/>
          </p:nvPr>
        </p:nvSpPr>
        <p:spPr/>
        <p:txBody>
          <a:bodyPr/>
          <a:lstStyle/>
          <a:p>
            <a:r>
              <a:rPr lang="en-US" b="1" u="sng" dirty="0" err="1"/>
              <a:t>Stronach</a:t>
            </a:r>
            <a:r>
              <a:rPr lang="en-US" b="1" u="sng" dirty="0"/>
              <a:t> Township</a:t>
            </a:r>
          </a:p>
          <a:p>
            <a:r>
              <a:rPr lang="en-US" dirty="0"/>
              <a:t>#1  Green Lake Drain (also in Filer Twp.) est. 1916</a:t>
            </a:r>
          </a:p>
          <a:p>
            <a:r>
              <a:rPr lang="en-US" dirty="0"/>
              <a:t>Sections 19,30 &amp; 31</a:t>
            </a:r>
          </a:p>
          <a:p>
            <a:r>
              <a:rPr lang="en-US" dirty="0"/>
              <a:t>#2  Kettle Hole Drain est. 2014</a:t>
            </a:r>
          </a:p>
        </p:txBody>
      </p:sp>
    </p:spTree>
    <p:extLst>
      <p:ext uri="{BB962C8B-B14F-4D97-AF65-F5344CB8AC3E}">
        <p14:creationId xmlns:p14="http://schemas.microsoft.com/office/powerpoint/2010/main" val="30586847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Stronach</a:t>
            </a:r>
            <a:r>
              <a:rPr lang="en-US" dirty="0"/>
              <a:t> Twp. </a:t>
            </a:r>
            <a:r>
              <a:rPr lang="en-US" dirty="0" err="1"/>
              <a:t>Con’t</a:t>
            </a:r>
            <a:r>
              <a:rPr lang="en-US" dirty="0"/>
              <a:t>.</a:t>
            </a:r>
          </a:p>
        </p:txBody>
      </p:sp>
      <p:sp>
        <p:nvSpPr>
          <p:cNvPr id="3" name="Content Placeholder 2"/>
          <p:cNvSpPr>
            <a:spLocks noGrp="1"/>
          </p:cNvSpPr>
          <p:nvPr>
            <p:ph idx="1"/>
          </p:nvPr>
        </p:nvSpPr>
        <p:spPr/>
        <p:txBody>
          <a:bodyPr/>
          <a:lstStyle/>
          <a:p>
            <a:r>
              <a:rPr lang="en-US" dirty="0"/>
              <a:t>Green Lake Drain – 1.25 miles</a:t>
            </a:r>
          </a:p>
          <a:p>
            <a:r>
              <a:rPr lang="en-US" dirty="0"/>
              <a:t>Kettle Hole Drain – unknown (more research to be done).</a:t>
            </a:r>
          </a:p>
        </p:txBody>
      </p:sp>
    </p:spTree>
    <p:extLst>
      <p:ext uri="{BB962C8B-B14F-4D97-AF65-F5344CB8AC3E}">
        <p14:creationId xmlns:p14="http://schemas.microsoft.com/office/powerpoint/2010/main" val="390926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Michigan’s History of Drains</a:t>
            </a:r>
          </a:p>
        </p:txBody>
      </p:sp>
      <p:sp>
        <p:nvSpPr>
          <p:cNvPr id="3" name="Content Placeholder 2"/>
          <p:cNvSpPr>
            <a:spLocks noGrp="1"/>
          </p:cNvSpPr>
          <p:nvPr>
            <p:ph idx="1"/>
          </p:nvPr>
        </p:nvSpPr>
        <p:spPr/>
        <p:txBody>
          <a:bodyPr/>
          <a:lstStyle/>
          <a:p>
            <a:r>
              <a:rPr lang="en-US" dirty="0"/>
              <a:t>1816 Tiffin Report stated that Michigan apparently consisted of swamps, lakes, and poor sandy soil not worth the cost of surveying.  Not more than one acre in a hundred, or perhaps a thousand, could be cultivated</a:t>
            </a:r>
          </a:p>
          <a:p>
            <a:endParaRPr lang="en-US" dirty="0"/>
          </a:p>
          <a:p>
            <a:r>
              <a:rPr lang="en-US" dirty="0"/>
              <a:t>1835 Lansing  was under several feet of water when the first settlers arrived</a:t>
            </a:r>
          </a:p>
        </p:txBody>
      </p:sp>
    </p:spTree>
    <p:extLst>
      <p:ext uri="{BB962C8B-B14F-4D97-AF65-F5344CB8AC3E}">
        <p14:creationId xmlns:p14="http://schemas.microsoft.com/office/powerpoint/2010/main" val="154085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Michigan’s History of Drains</a:t>
            </a:r>
          </a:p>
        </p:txBody>
      </p:sp>
      <p:sp>
        <p:nvSpPr>
          <p:cNvPr id="3" name="Content Placeholder 2"/>
          <p:cNvSpPr>
            <a:spLocks noGrp="1"/>
          </p:cNvSpPr>
          <p:nvPr>
            <p:ph idx="1"/>
          </p:nvPr>
        </p:nvSpPr>
        <p:spPr/>
        <p:txBody>
          <a:bodyPr/>
          <a:lstStyle/>
          <a:p>
            <a:r>
              <a:rPr lang="en-US" dirty="0"/>
              <a:t>1823 “Intermittent fever” and typhoid forced the abandonment of Fort Saginaw </a:t>
            </a:r>
          </a:p>
          <a:p>
            <a:r>
              <a:rPr lang="en-US" dirty="0"/>
              <a:t>1832, 1834 1849 Cholera outbreaks, in 1834, 7% of Detroit’s population died from cholera</a:t>
            </a:r>
          </a:p>
        </p:txBody>
      </p:sp>
    </p:spTree>
    <p:extLst>
      <p:ext uri="{BB962C8B-B14F-4D97-AF65-F5344CB8AC3E}">
        <p14:creationId xmlns:p14="http://schemas.microsoft.com/office/powerpoint/2010/main" val="939650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Michigan’s History of Drains</a:t>
            </a:r>
          </a:p>
        </p:txBody>
      </p:sp>
      <p:sp>
        <p:nvSpPr>
          <p:cNvPr id="3" name="Content Placeholder 2"/>
          <p:cNvSpPr>
            <a:spLocks noGrp="1"/>
          </p:cNvSpPr>
          <p:nvPr>
            <p:ph idx="1"/>
          </p:nvPr>
        </p:nvSpPr>
        <p:spPr/>
        <p:txBody>
          <a:bodyPr>
            <a:normAutofit lnSpcReduction="10000"/>
          </a:bodyPr>
          <a:lstStyle/>
          <a:p>
            <a:r>
              <a:rPr lang="en-US" dirty="0"/>
              <a:t>1819:  Federal Government authorized highway supervisors to construct drains to protect the roadways</a:t>
            </a:r>
          </a:p>
          <a:p>
            <a:r>
              <a:rPr lang="en-US" dirty="0"/>
              <a:t>1827: Federal Government established procedures to resolve land drainage conflicts between property owners </a:t>
            </a:r>
          </a:p>
          <a:p>
            <a:r>
              <a:rPr lang="en-US" dirty="0"/>
              <a:t>1846: Federal Government justified Drain laws on the basis of public health</a:t>
            </a:r>
          </a:p>
          <a:p>
            <a:r>
              <a:rPr lang="en-US" dirty="0"/>
              <a:t>1847:  Lenawee County appointed the first 3 Drain commissioners </a:t>
            </a:r>
          </a:p>
          <a:p>
            <a:endParaRPr lang="en-US" dirty="0"/>
          </a:p>
        </p:txBody>
      </p:sp>
    </p:spTree>
    <p:extLst>
      <p:ext uri="{BB962C8B-B14F-4D97-AF65-F5344CB8AC3E}">
        <p14:creationId xmlns:p14="http://schemas.microsoft.com/office/powerpoint/2010/main" val="2638259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Michigan’s History of Drains</a:t>
            </a:r>
          </a:p>
        </p:txBody>
      </p:sp>
      <p:sp>
        <p:nvSpPr>
          <p:cNvPr id="3" name="Content Placeholder 2"/>
          <p:cNvSpPr>
            <a:spLocks noGrp="1"/>
          </p:cNvSpPr>
          <p:nvPr>
            <p:ph idx="1"/>
          </p:nvPr>
        </p:nvSpPr>
        <p:spPr/>
        <p:txBody>
          <a:bodyPr/>
          <a:lstStyle/>
          <a:p>
            <a:r>
              <a:rPr lang="en-US" dirty="0"/>
              <a:t>1850:  Swamp Land Act</a:t>
            </a:r>
          </a:p>
          <a:p>
            <a:r>
              <a:rPr lang="en-US" dirty="0"/>
              <a:t>1857:  County level commissioner structure introduced maintenance of authorized drains for the first time</a:t>
            </a:r>
          </a:p>
          <a:p>
            <a:r>
              <a:rPr lang="en-US" dirty="0"/>
              <a:t>1897: Township Drain Commissioners were abolished by the state and authority was consolidated at the county level</a:t>
            </a:r>
          </a:p>
          <a:p>
            <a:endParaRPr lang="en-US" dirty="0"/>
          </a:p>
        </p:txBody>
      </p:sp>
    </p:spTree>
    <p:extLst>
      <p:ext uri="{BB962C8B-B14F-4D97-AF65-F5344CB8AC3E}">
        <p14:creationId xmlns:p14="http://schemas.microsoft.com/office/powerpoint/2010/main" val="469768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Michigan’s History of Drains</a:t>
            </a:r>
          </a:p>
        </p:txBody>
      </p:sp>
      <p:sp>
        <p:nvSpPr>
          <p:cNvPr id="3" name="Content Placeholder 2"/>
          <p:cNvSpPr>
            <a:spLocks noGrp="1"/>
          </p:cNvSpPr>
          <p:nvPr>
            <p:ph idx="1"/>
          </p:nvPr>
        </p:nvSpPr>
        <p:spPr/>
        <p:txBody>
          <a:bodyPr/>
          <a:lstStyle/>
          <a:p>
            <a:r>
              <a:rPr lang="en-US" dirty="0"/>
              <a:t>Michigan Drain Code of 1956</a:t>
            </a:r>
          </a:p>
          <a:p>
            <a:r>
              <a:rPr lang="en-US" dirty="0"/>
              <a:t>#1  Reorganized into chapters</a:t>
            </a:r>
          </a:p>
          <a:p>
            <a:r>
              <a:rPr lang="en-US" dirty="0"/>
              <a:t>#2  increasing complexity of drainage needs required a recodification (restructuring of Drain code)</a:t>
            </a:r>
          </a:p>
          <a:p>
            <a:r>
              <a:rPr lang="en-US" dirty="0"/>
              <a:t>#3  over 200 amendments since 1956</a:t>
            </a:r>
          </a:p>
          <a:p>
            <a:r>
              <a:rPr lang="en-US" dirty="0"/>
              <a:t>#4  Despite many attempts, no major recodification (restructuring) of the Drain Code since 1956 </a:t>
            </a:r>
          </a:p>
        </p:txBody>
      </p:sp>
    </p:spTree>
    <p:extLst>
      <p:ext uri="{BB962C8B-B14F-4D97-AF65-F5344CB8AC3E}">
        <p14:creationId xmlns:p14="http://schemas.microsoft.com/office/powerpoint/2010/main" val="1675547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Michigan’s History of Drains</a:t>
            </a:r>
          </a:p>
        </p:txBody>
      </p:sp>
      <p:sp>
        <p:nvSpPr>
          <p:cNvPr id="3" name="Content Placeholder 2"/>
          <p:cNvSpPr>
            <a:spLocks noGrp="1"/>
          </p:cNvSpPr>
          <p:nvPr>
            <p:ph idx="1"/>
          </p:nvPr>
        </p:nvSpPr>
        <p:spPr/>
        <p:txBody>
          <a:bodyPr/>
          <a:lstStyle/>
          <a:p>
            <a:r>
              <a:rPr lang="en-US" dirty="0"/>
              <a:t>Since the Drain Code is based on these early statutes it is most likely one of the reasons why the Drain Code constitutes one of the more arcane portions of Michigan statutory laws</a:t>
            </a:r>
          </a:p>
        </p:txBody>
      </p:sp>
    </p:spTree>
    <p:extLst>
      <p:ext uri="{BB962C8B-B14F-4D97-AF65-F5344CB8AC3E}">
        <p14:creationId xmlns:p14="http://schemas.microsoft.com/office/powerpoint/2010/main" val="1743559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Drain Commissioner Statutory Hats</a:t>
            </a:r>
          </a:p>
        </p:txBody>
      </p:sp>
      <p:sp>
        <p:nvSpPr>
          <p:cNvPr id="3" name="Content Placeholder 2"/>
          <p:cNvSpPr>
            <a:spLocks noGrp="1"/>
          </p:cNvSpPr>
          <p:nvPr>
            <p:ph idx="1"/>
          </p:nvPr>
        </p:nvSpPr>
        <p:spPr/>
        <p:txBody>
          <a:bodyPr>
            <a:normAutofit lnSpcReduction="10000"/>
          </a:bodyPr>
          <a:lstStyle/>
          <a:p>
            <a:r>
              <a:rPr lang="en-US" dirty="0"/>
              <a:t>-County Enforcing Agency for Soil &amp; Sedimentation Control (Part 91)</a:t>
            </a:r>
          </a:p>
          <a:p>
            <a:r>
              <a:rPr lang="en-US" dirty="0"/>
              <a:t>-Delegated Authority regarding inland lake levels (Part 307)</a:t>
            </a:r>
          </a:p>
          <a:p>
            <a:r>
              <a:rPr lang="en-US" dirty="0"/>
              <a:t>-County Parks &amp; Recreation Commission</a:t>
            </a:r>
          </a:p>
          <a:p>
            <a:r>
              <a:rPr lang="en-US" dirty="0"/>
              <a:t>-Great Lakes Irrigation Board, Chairperson</a:t>
            </a:r>
          </a:p>
          <a:p>
            <a:r>
              <a:rPr lang="en-US" dirty="0"/>
              <a:t>-County Board of Public Works</a:t>
            </a:r>
          </a:p>
          <a:p>
            <a:r>
              <a:rPr lang="en-US" dirty="0"/>
              <a:t>-Lake Improvement Boards (Part 309)</a:t>
            </a:r>
          </a:p>
          <a:p>
            <a:r>
              <a:rPr lang="en-US" dirty="0"/>
              <a:t>-Land Division &amp; plats</a:t>
            </a:r>
          </a:p>
        </p:txBody>
      </p:sp>
    </p:spTree>
    <p:extLst>
      <p:ext uri="{BB962C8B-B14F-4D97-AF65-F5344CB8AC3E}">
        <p14:creationId xmlns:p14="http://schemas.microsoft.com/office/powerpoint/2010/main" val="20188530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Deluxe">
      <a:dk1>
        <a:sysClr val="windowText" lastClr="000000"/>
      </a:dk1>
      <a:lt1>
        <a:sysClr val="window" lastClr="FFFFFF"/>
      </a:lt1>
      <a:dk2>
        <a:srgbClr val="30356E"/>
      </a:dk2>
      <a:lt2>
        <a:srgbClr val="FFF9E5"/>
      </a:lt2>
      <a:accent1>
        <a:srgbClr val="CC4757"/>
      </a:accent1>
      <a:accent2>
        <a:srgbClr val="FF6F61"/>
      </a:accent2>
      <a:accent3>
        <a:srgbClr val="FF953E"/>
      </a:accent3>
      <a:accent4>
        <a:srgbClr val="F8BD52"/>
      </a:accent4>
      <a:accent5>
        <a:srgbClr val="46A6BD"/>
      </a:accent5>
      <a:accent6>
        <a:srgbClr val="5488BC"/>
      </a:accent6>
      <a:hlink>
        <a:srgbClr val="FA7D7A"/>
      </a:hlink>
      <a:folHlink>
        <a:srgbClr val="FFCF3E"/>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110000" t="250000" r="110000" b="40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110000" t="250000" r="110000" b="40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70000"/>
                <a:satMod val="130000"/>
              </a:schemeClr>
              <a:schemeClr val="phClr">
                <a:tint val="70000"/>
                <a:satMod val="130000"/>
              </a:schemeClr>
            </a:duotone>
          </a:blip>
          <a:tile tx="0" ty="0" sx="90000" sy="90000" flip="none" algn="t"/>
        </a:blipFill>
      </a:bgFillStyleLst>
    </a:fmtScheme>
  </a:themeElements>
  <a:objectDefaults/>
  <a:extraClrSchemeLst/>
  <a:extLst>
    <a:ext uri="{05A4C25C-085E-4340-85A3-A5531E510DB2}">
      <thm15:themeFamily xmlns:thm15="http://schemas.microsoft.com/office/thememl/2012/main" name="Reporting progress or status presentation" id="{F88048BB-C5A3-4B27-BC9B-2D3EEEB00739}" vid="{3596E93E-BF65-4568-8AC7-4DEB0D0B62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C6C3BDF-EC12-4FCF-8FD4-0A901B0CAF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Reporting progress Manistee County Drains 2017</Template>
  <TotalTime>0</TotalTime>
  <Words>1167</Words>
  <Application>Microsoft Office PowerPoint</Application>
  <PresentationFormat>On-screen Show (4:3)</PresentationFormat>
  <Paragraphs>155</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Calibri</vt:lpstr>
      <vt:lpstr>Cambria</vt:lpstr>
      <vt:lpstr>Verdana</vt:lpstr>
      <vt:lpstr>Wingdings 2</vt:lpstr>
      <vt:lpstr>Verve</vt:lpstr>
      <vt:lpstr>Manistee County Drain Commissioner </vt:lpstr>
      <vt:lpstr>Michigan Drain Code 0f 1956                  Act 40 of 1956</vt:lpstr>
      <vt:lpstr>Michigan’s History of Drains</vt:lpstr>
      <vt:lpstr>Michigan’s History of Drains</vt:lpstr>
      <vt:lpstr>Michigan’s History of Drains</vt:lpstr>
      <vt:lpstr>Michigan’s History of Drains</vt:lpstr>
      <vt:lpstr>Michigan’s History of Drains</vt:lpstr>
      <vt:lpstr>Michigan’s History of Drains</vt:lpstr>
      <vt:lpstr>Drain Commissioner Statutory Hats</vt:lpstr>
      <vt:lpstr>Manistee County Drain Commissioners Goals </vt:lpstr>
      <vt:lpstr>Progress on Identifying Drainage Districts in Manistee County </vt:lpstr>
      <vt:lpstr>Drain Code of 1956</vt:lpstr>
      <vt:lpstr>Break Down of the Drainage Districts in each Township</vt:lpstr>
      <vt:lpstr>Bear Lake Twp. Con’t.</vt:lpstr>
      <vt:lpstr>Break Dow of the Drainage Districts in each Township</vt:lpstr>
      <vt:lpstr>Brown &amp; Filer Twps. Con’t.</vt:lpstr>
      <vt:lpstr>Break Down of the Drainage Districts in each Township</vt:lpstr>
      <vt:lpstr>Manistee Twp. Con’t.</vt:lpstr>
      <vt:lpstr>Break Down of the Drainage Districts in each Township</vt:lpstr>
      <vt:lpstr>Maple Grove Twp. Con’t.</vt:lpstr>
      <vt:lpstr>Break Down of the Drainage Districts in each Township</vt:lpstr>
      <vt:lpstr>Norman &amp; Pleasanton Twps. Con’t.</vt:lpstr>
      <vt:lpstr>Break Down of the Drainage Districts in each Township</vt:lpstr>
      <vt:lpstr>Stronach Twp.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2017-09-06T15:02:02Z</dcterms:created>
  <dcterms:modified xsi:type="dcterms:W3CDTF">2017-09-18T14:42:42Z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TC101671079990</vt:lpwstr>
  </property>
</Properties>
</file>